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4903450" cy="6858000"/>
  <p:notesSz cx="9144000" cy="6858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2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2931" y="1122363"/>
            <a:ext cx="11177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2931" y="3602038"/>
            <a:ext cx="11177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557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6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65282" y="365125"/>
            <a:ext cx="3213556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612" y="365125"/>
            <a:ext cx="9454376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709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9489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850" y="1709739"/>
            <a:ext cx="1285422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850" y="4589464"/>
            <a:ext cx="1285422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454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612" y="1825625"/>
            <a:ext cx="6333966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872" y="1825625"/>
            <a:ext cx="6333966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933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553" y="365126"/>
            <a:ext cx="12854226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554" y="1681163"/>
            <a:ext cx="630485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6554" y="2505075"/>
            <a:ext cx="630485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4872" y="1681163"/>
            <a:ext cx="633590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4872" y="2505075"/>
            <a:ext cx="633590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488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6780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191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554" y="457200"/>
            <a:ext cx="48067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5907" y="987426"/>
            <a:ext cx="754487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6554" y="2057400"/>
            <a:ext cx="48067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0285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554" y="457200"/>
            <a:ext cx="48067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335907" y="987426"/>
            <a:ext cx="7544872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6554" y="2057400"/>
            <a:ext cx="48067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391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612" y="365126"/>
            <a:ext cx="128542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612" y="1825625"/>
            <a:ext cx="1285422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612" y="6356351"/>
            <a:ext cx="33532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BEDD4-D7F6-408E-98CE-7DA50EA9DBC1}" type="datetimeFigureOut">
              <a:rPr lang="es-CO" smtClean="0"/>
              <a:t>19/05/2025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36768" y="6356351"/>
            <a:ext cx="5029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25562" y="6356351"/>
            <a:ext cx="33532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70A06-1F49-4954-BC2D-EDCE416DF3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0791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590260"/>
              </p:ext>
            </p:extLst>
          </p:nvPr>
        </p:nvGraphicFramePr>
        <p:xfrm>
          <a:off x="468331" y="807681"/>
          <a:ext cx="12381615" cy="56725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425831">
                  <a:extLst>
                    <a:ext uri="{9D8B030D-6E8A-4147-A177-3AD203B41FA5}">
                      <a16:colId xmlns:a16="http://schemas.microsoft.com/office/drawing/2014/main" val="863236721"/>
                    </a:ext>
                  </a:extLst>
                </a:gridCol>
                <a:gridCol w="2057545">
                  <a:extLst>
                    <a:ext uri="{9D8B030D-6E8A-4147-A177-3AD203B41FA5}">
                      <a16:colId xmlns:a16="http://schemas.microsoft.com/office/drawing/2014/main" val="3278221256"/>
                    </a:ext>
                  </a:extLst>
                </a:gridCol>
                <a:gridCol w="2378826">
                  <a:extLst>
                    <a:ext uri="{9D8B030D-6E8A-4147-A177-3AD203B41FA5}">
                      <a16:colId xmlns:a16="http://schemas.microsoft.com/office/drawing/2014/main" val="3706379654"/>
                    </a:ext>
                  </a:extLst>
                </a:gridCol>
                <a:gridCol w="3201577">
                  <a:extLst>
                    <a:ext uri="{9D8B030D-6E8A-4147-A177-3AD203B41FA5}">
                      <a16:colId xmlns:a16="http://schemas.microsoft.com/office/drawing/2014/main" val="2288968312"/>
                    </a:ext>
                  </a:extLst>
                </a:gridCol>
                <a:gridCol w="3317836">
                  <a:extLst>
                    <a:ext uri="{9D8B030D-6E8A-4147-A177-3AD203B41FA5}">
                      <a16:colId xmlns:a16="http://schemas.microsoft.com/office/drawing/2014/main" val="3736176060"/>
                    </a:ext>
                  </a:extLst>
                </a:gridCol>
              </a:tblGrid>
              <a:tr h="622902"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/>
                        <a:t>INICIO/FIN</a:t>
                      </a:r>
                      <a:endParaRPr lang="es-CO" sz="1800" dirty="0"/>
                    </a:p>
                  </a:txBody>
                  <a:tcPr marL="111776" marR="111776" marT="55888" marB="5588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/>
                        <a:t>ICBF REGIONAL</a:t>
                      </a:r>
                      <a:endParaRPr lang="es-CO" sz="1800" dirty="0"/>
                    </a:p>
                  </a:txBody>
                  <a:tcPr marL="111776" marR="111776" marT="55888" marB="5588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/>
                        <a:t>SECRETARÍA DE EDUCACIÓN</a:t>
                      </a:r>
                      <a:endParaRPr lang="es-CO" sz="1800" dirty="0"/>
                    </a:p>
                  </a:txBody>
                  <a:tcPr marL="111776" marR="111776" marT="55888" marB="5588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INSTANCIAS TERRITORIALES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1776" marR="111776" marT="55888" marB="5588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ICBF NACIONAL </a:t>
                      </a:r>
                      <a:endParaRPr lang="es-C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1776" marR="111776" marT="55888" marB="55888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258223"/>
                  </a:ext>
                </a:extLst>
              </a:tr>
              <a:tr h="5012104">
                <a:tc>
                  <a:txBody>
                    <a:bodyPr/>
                    <a:lstStyle/>
                    <a:p>
                      <a:pPr algn="ctr"/>
                      <a:r>
                        <a:rPr lang="es-CO" sz="1345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INICIO</a:t>
                      </a:r>
                      <a:r>
                        <a:rPr lang="es-CO" sz="1345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DEL CASO</a:t>
                      </a:r>
                      <a:endParaRPr lang="es-CO" sz="1345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1776" marR="111776" marT="55888" marB="5588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1300" dirty="0" smtClean="0"/>
                    </a:p>
                    <a:p>
                      <a:endParaRPr lang="es-CO" sz="1300" dirty="0" smtClean="0"/>
                    </a:p>
                    <a:p>
                      <a:endParaRPr lang="es-CO" sz="1300" dirty="0" smtClean="0"/>
                    </a:p>
                    <a:p>
                      <a:endParaRPr lang="es-CO" sz="1300" b="0" dirty="0" smtClean="0"/>
                    </a:p>
                    <a:p>
                      <a:pPr algn="ctr"/>
                      <a:r>
                        <a:rPr lang="es-CO" sz="1300" b="1" dirty="0" smtClean="0"/>
                        <a:t>¿A</a:t>
                      </a:r>
                      <a:r>
                        <a:rPr lang="es-CO" sz="1300" b="1" baseline="0" dirty="0" smtClean="0"/>
                        <a:t> quién?</a:t>
                      </a:r>
                    </a:p>
                    <a:p>
                      <a:endParaRPr lang="es-CO" sz="1300" b="1" dirty="0" smtClean="0"/>
                    </a:p>
                    <a:p>
                      <a:endParaRPr lang="es-CO" sz="1300" b="1" dirty="0" smtClean="0"/>
                    </a:p>
                    <a:p>
                      <a:endParaRPr lang="es-CO" sz="1300" b="1" dirty="0" smtClean="0"/>
                    </a:p>
                    <a:p>
                      <a:pPr algn="ctr"/>
                      <a:r>
                        <a:rPr lang="es-CO" sz="1300" b="1" dirty="0" smtClean="0"/>
                        <a:t>¿Que hace?</a:t>
                      </a:r>
                    </a:p>
                    <a:p>
                      <a:endParaRPr lang="es-CO" sz="1300" b="1" dirty="0" smtClean="0"/>
                    </a:p>
                    <a:p>
                      <a:endParaRPr lang="es-CO" sz="1300" b="1" dirty="0" smtClean="0"/>
                    </a:p>
                    <a:p>
                      <a:endParaRPr lang="es-CO" sz="1300" b="1" dirty="0" smtClean="0"/>
                    </a:p>
                    <a:p>
                      <a:endParaRPr lang="es-CO" sz="1300" b="1" dirty="0" smtClean="0"/>
                    </a:p>
                    <a:p>
                      <a:endParaRPr lang="es-CO" sz="1300" b="1" dirty="0" smtClean="0"/>
                    </a:p>
                    <a:p>
                      <a:endParaRPr lang="es-CO" sz="1300" b="1" dirty="0" smtClean="0"/>
                    </a:p>
                    <a:p>
                      <a:endParaRPr lang="es-CO" sz="1300" b="1" dirty="0" smtClean="0"/>
                    </a:p>
                    <a:p>
                      <a:pPr algn="ctr"/>
                      <a:r>
                        <a:rPr lang="es-CO" sz="1300" b="1" dirty="0" smtClean="0"/>
                        <a:t>Semaforización </a:t>
                      </a:r>
                    </a:p>
                  </a:txBody>
                  <a:tcPr marL="111776" marR="111776" marT="55888" marB="5588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Articular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 smtClean="0"/>
                        <a:t>¿Que hace?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 smtClean="0"/>
                        <a:t>Se solucionó el caso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 smtClean="0"/>
                        <a:t>         Si            No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baseline="0" dirty="0" smtClean="0"/>
                        <a:t>           </a:t>
                      </a:r>
                      <a:endParaRPr lang="es-CO" sz="1300" b="1" dirty="0" smtClean="0"/>
                    </a:p>
                  </a:txBody>
                  <a:tcPr marL="111776" marR="111776" marT="55888" marB="5588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3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Identifica</a:t>
                      </a:r>
                    </a:p>
                    <a:p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CO" sz="13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¿Qué se hace? </a:t>
                      </a:r>
                    </a:p>
                    <a:p>
                      <a:r>
                        <a:rPr lang="es-CO" sz="13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Generar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 smtClean="0"/>
                        <a:t>Se solucionó el caso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dirty="0" smtClean="0"/>
                        <a:t>Si               No </a:t>
                      </a:r>
                    </a:p>
                    <a:p>
                      <a:endParaRPr lang="es-CO" sz="13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1776" marR="111776" marT="55888" marB="5588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200" dirty="0" smtClean="0"/>
                    </a:p>
                    <a:p>
                      <a:endParaRPr lang="es-CO" sz="2200" dirty="0" smtClean="0"/>
                    </a:p>
                    <a:p>
                      <a:pPr marL="0" algn="ctr" defTabSz="914400" rtl="0" eaLnBrk="1" latinLnBrk="0" hangingPunct="1"/>
                      <a:r>
                        <a:rPr lang="es-CO" sz="13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Reporte</a:t>
                      </a: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s-CO" sz="13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¿Qué se hace? </a:t>
                      </a: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es-CO" sz="13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s-CO" sz="1300" b="1" dirty="0" smtClean="0"/>
                        <a:t>Se solucionó </a:t>
                      </a:r>
                      <a:r>
                        <a:rPr lang="es-CO" sz="13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</a:t>
                      </a:r>
                      <a:endParaRPr lang="es-CO" sz="13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1776" marR="111776" marT="55888" marB="5588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362671"/>
                  </a:ext>
                </a:extLst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2225057" y="1673392"/>
            <a:ext cx="1602557" cy="5763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 1. Reporte de los casos identificados por parte de las Autoridades Administrativas.</a:t>
            </a:r>
            <a:r>
              <a:rPr lang="es-CO" sz="1345" dirty="0" smtClean="0"/>
              <a:t>  </a:t>
            </a:r>
            <a:endParaRPr lang="es-CO" sz="1345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223248" y="2570866"/>
            <a:ext cx="1602557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/>
              <a:t> 2. Enlace de educación de SRPA o de la SRD de las Regionales.  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2113413" y="3394239"/>
            <a:ext cx="1602557" cy="1130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345" dirty="0" smtClean="0"/>
              <a:t> </a:t>
            </a:r>
            <a:r>
              <a:rPr lang="es-CO" sz="900" dirty="0"/>
              <a:t>3. Diligencia el DRIVE de Reporte Nacional de Casos que presentan barreras en la garantía al derecho a la educación </a:t>
            </a:r>
            <a:endParaRPr lang="es-CO" sz="900" dirty="0" smtClean="0"/>
          </a:p>
          <a:p>
            <a:pPr algn="ctr"/>
            <a:r>
              <a:rPr lang="es-CO" sz="900" dirty="0" smtClean="0"/>
              <a:t>4. Articulación con el referente del SNBF territorial.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4209453" y="1759619"/>
            <a:ext cx="1883793" cy="5763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 5. Los referentes del SNBF generan espacios de articulación, y  gestión para tramitar los casos.  </a:t>
            </a:r>
            <a:r>
              <a:rPr lang="es-CO" sz="1345" dirty="0" smtClean="0"/>
              <a:t>  </a:t>
            </a:r>
            <a:endParaRPr lang="es-CO" sz="1345" dirty="0"/>
          </a:p>
        </p:txBody>
      </p:sp>
      <p:sp>
        <p:nvSpPr>
          <p:cNvPr id="15" name="CuadroTexto 14"/>
          <p:cNvSpPr txBox="1"/>
          <p:nvPr/>
        </p:nvSpPr>
        <p:spPr>
          <a:xfrm>
            <a:off x="4209453" y="2741878"/>
            <a:ext cx="1745016" cy="7848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6. Alternativas de solución, compromisos para la gestión de los casos</a:t>
            </a:r>
          </a:p>
          <a:p>
            <a:pPr algn="ctr"/>
            <a:r>
              <a:rPr lang="es-CO" sz="900" dirty="0" smtClean="0"/>
              <a:t>7.Ejecución de compromisos para dar respuesta a la barreras. </a:t>
            </a:r>
            <a:endParaRPr lang="es-CO" sz="1345" dirty="0" smtClean="0"/>
          </a:p>
        </p:txBody>
      </p:sp>
      <p:sp>
        <p:nvSpPr>
          <p:cNvPr id="16" name="CuadroTexto 15"/>
          <p:cNvSpPr txBox="1"/>
          <p:nvPr/>
        </p:nvSpPr>
        <p:spPr>
          <a:xfrm>
            <a:off x="2096998" y="4946856"/>
            <a:ext cx="160255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5.Determinar la complejidad del caso y las acciones a desarrollar con el ente territorial.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4595653" y="4562665"/>
            <a:ext cx="1377791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/>
              <a:t>8</a:t>
            </a:r>
            <a:r>
              <a:rPr lang="es-CO" sz="900" dirty="0" smtClean="0"/>
              <a:t>. Informe o acta de la situación encontrada, la gestión realizada  y las barreras que persisten para determinar el trabajo intersectorial . </a:t>
            </a:r>
            <a:endParaRPr lang="es-CO" sz="1345" dirty="0" smtClean="0"/>
          </a:p>
        </p:txBody>
      </p:sp>
      <p:sp>
        <p:nvSpPr>
          <p:cNvPr id="18" name="Elipse 17"/>
          <p:cNvSpPr/>
          <p:nvPr/>
        </p:nvSpPr>
        <p:spPr>
          <a:xfrm>
            <a:off x="4378491" y="4073061"/>
            <a:ext cx="181111" cy="17772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1776" tIns="55888" rIns="111776" bIns="5588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2200"/>
          </a:p>
        </p:txBody>
      </p:sp>
      <p:sp>
        <p:nvSpPr>
          <p:cNvPr id="19" name="Elipse 18"/>
          <p:cNvSpPr/>
          <p:nvPr/>
        </p:nvSpPr>
        <p:spPr>
          <a:xfrm>
            <a:off x="4999613" y="4069971"/>
            <a:ext cx="170163" cy="18081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1776" tIns="55888" rIns="111776" bIns="5588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2200"/>
          </a:p>
        </p:txBody>
      </p:sp>
      <p:cxnSp>
        <p:nvCxnSpPr>
          <p:cNvPr id="21" name="Conector recto 20"/>
          <p:cNvCxnSpPr/>
          <p:nvPr/>
        </p:nvCxnSpPr>
        <p:spPr>
          <a:xfrm flipH="1">
            <a:off x="4462591" y="4201818"/>
            <a:ext cx="10764" cy="14919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 flipH="1">
            <a:off x="1331925" y="5642684"/>
            <a:ext cx="313712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ipse 28"/>
          <p:cNvSpPr/>
          <p:nvPr/>
        </p:nvSpPr>
        <p:spPr>
          <a:xfrm>
            <a:off x="793857" y="5355035"/>
            <a:ext cx="480257" cy="49995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1776" tIns="55888" rIns="111776" bIns="5588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2200"/>
          </a:p>
        </p:txBody>
      </p:sp>
      <p:sp>
        <p:nvSpPr>
          <p:cNvPr id="30" name="CuadroTexto 29"/>
          <p:cNvSpPr txBox="1"/>
          <p:nvPr/>
        </p:nvSpPr>
        <p:spPr>
          <a:xfrm>
            <a:off x="410520" y="5797379"/>
            <a:ext cx="1210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 smtClean="0"/>
              <a:t>CIERRE DEL CASO</a:t>
            </a:r>
            <a:endParaRPr lang="es-CO" sz="1200" b="1" dirty="0"/>
          </a:p>
        </p:txBody>
      </p:sp>
      <p:cxnSp>
        <p:nvCxnSpPr>
          <p:cNvPr id="33" name="Conector recto 32"/>
          <p:cNvCxnSpPr/>
          <p:nvPr/>
        </p:nvCxnSpPr>
        <p:spPr>
          <a:xfrm>
            <a:off x="5081961" y="4273909"/>
            <a:ext cx="0" cy="27049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uadroTexto 38"/>
          <p:cNvSpPr txBox="1"/>
          <p:nvPr/>
        </p:nvSpPr>
        <p:spPr>
          <a:xfrm>
            <a:off x="7158535" y="1820817"/>
            <a:ext cx="226862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9. Espacios de Articulación en el marco de las estrategias que se tengan desde el departamento/municipio identificando responsables  y recursos disponibles.  </a:t>
            </a:r>
            <a:endParaRPr lang="es-CO" sz="1345" dirty="0" smtClean="0"/>
          </a:p>
        </p:txBody>
      </p:sp>
      <p:sp>
        <p:nvSpPr>
          <p:cNvPr id="41" name="CuadroTexto 40"/>
          <p:cNvSpPr txBox="1"/>
          <p:nvPr/>
        </p:nvSpPr>
        <p:spPr>
          <a:xfrm>
            <a:off x="7139395" y="2855277"/>
            <a:ext cx="226862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10. </a:t>
            </a:r>
            <a:r>
              <a:rPr lang="es-CO" sz="900" dirty="0"/>
              <a:t>Presentación de casos en instancias territoriales </a:t>
            </a:r>
            <a:r>
              <a:rPr lang="es-CO" sz="900" dirty="0" smtClean="0"/>
              <a:t>por parte de profesionales de ICBF de acuerdo a la competencia. </a:t>
            </a:r>
            <a:endParaRPr lang="es-CO" sz="900" dirty="0"/>
          </a:p>
        </p:txBody>
      </p:sp>
      <p:sp>
        <p:nvSpPr>
          <p:cNvPr id="42" name="CuadroTexto 41"/>
          <p:cNvSpPr txBox="1"/>
          <p:nvPr/>
        </p:nvSpPr>
        <p:spPr>
          <a:xfrm>
            <a:off x="7038151" y="3618968"/>
            <a:ext cx="2311097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12. Compromisos y alternativas de solución mediante acta que de cuenta de tiempos y responsables. </a:t>
            </a:r>
            <a:endParaRPr lang="es-CO" sz="900" dirty="0"/>
          </a:p>
        </p:txBody>
      </p:sp>
      <p:sp>
        <p:nvSpPr>
          <p:cNvPr id="45" name="Elipse 44"/>
          <p:cNvSpPr/>
          <p:nvPr/>
        </p:nvSpPr>
        <p:spPr>
          <a:xfrm flipV="1">
            <a:off x="7452758" y="4485368"/>
            <a:ext cx="216119" cy="1954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1776" tIns="55888" rIns="111776" bIns="5588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2200"/>
          </a:p>
        </p:txBody>
      </p:sp>
      <p:sp>
        <p:nvSpPr>
          <p:cNvPr id="51" name="Elipse 50"/>
          <p:cNvSpPr/>
          <p:nvPr/>
        </p:nvSpPr>
        <p:spPr>
          <a:xfrm>
            <a:off x="8188627" y="4481549"/>
            <a:ext cx="170163" cy="18081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1776" tIns="55888" rIns="111776" bIns="5588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2200"/>
          </a:p>
        </p:txBody>
      </p:sp>
      <p:cxnSp>
        <p:nvCxnSpPr>
          <p:cNvPr id="52" name="Conector recto 51"/>
          <p:cNvCxnSpPr/>
          <p:nvPr/>
        </p:nvCxnSpPr>
        <p:spPr>
          <a:xfrm flipH="1">
            <a:off x="7558111" y="4649120"/>
            <a:ext cx="4713" cy="11247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 flipH="1">
            <a:off x="1066557" y="5753442"/>
            <a:ext cx="6508580" cy="277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uadroTexto 58"/>
          <p:cNvSpPr txBox="1"/>
          <p:nvPr/>
        </p:nvSpPr>
        <p:spPr>
          <a:xfrm>
            <a:off x="7807123" y="4958683"/>
            <a:ext cx="137779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13. Presentación en la mesa de rutas de la Dirección de Protección y el SNBF.. </a:t>
            </a:r>
            <a:endParaRPr lang="es-CO" sz="1345" dirty="0" smtClean="0"/>
          </a:p>
        </p:txBody>
      </p:sp>
      <p:cxnSp>
        <p:nvCxnSpPr>
          <p:cNvPr id="60" name="Conector recto 59"/>
          <p:cNvCxnSpPr/>
          <p:nvPr/>
        </p:nvCxnSpPr>
        <p:spPr>
          <a:xfrm>
            <a:off x="8292849" y="4680845"/>
            <a:ext cx="0" cy="1822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uadroTexto 61"/>
          <p:cNvSpPr txBox="1"/>
          <p:nvPr/>
        </p:nvSpPr>
        <p:spPr>
          <a:xfrm>
            <a:off x="10631127" y="1791630"/>
            <a:ext cx="201835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14. Análisis situacional identificando lo particular y estructural. </a:t>
            </a:r>
            <a:endParaRPr lang="es-CO" sz="1345" dirty="0" smtClean="0"/>
          </a:p>
        </p:txBody>
      </p:sp>
      <p:sp>
        <p:nvSpPr>
          <p:cNvPr id="63" name="CuadroTexto 62"/>
          <p:cNvSpPr txBox="1"/>
          <p:nvPr/>
        </p:nvSpPr>
        <p:spPr>
          <a:xfrm>
            <a:off x="10646718" y="2589846"/>
            <a:ext cx="206027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15. Los directivos de ICBF reportan al Ministerio de Educación Nacional los casos persistentes identificando áreas responsables del MEN y generan espacios de interlocución para plantear soluciones</a:t>
            </a:r>
            <a:endParaRPr lang="es-CO" sz="1345" dirty="0" smtClean="0"/>
          </a:p>
        </p:txBody>
      </p:sp>
      <p:sp>
        <p:nvSpPr>
          <p:cNvPr id="66" name="CuadroTexto 65"/>
          <p:cNvSpPr txBox="1"/>
          <p:nvPr/>
        </p:nvSpPr>
        <p:spPr>
          <a:xfrm>
            <a:off x="10603574" y="3959393"/>
            <a:ext cx="189362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900" dirty="0" smtClean="0"/>
              <a:t>16.. Socialización de casos remitidos, se definen las acciones requeridas desde cada una de las áreas responsables y se define cronograma para cumplimiento de acciones.  </a:t>
            </a:r>
            <a:endParaRPr lang="es-CO" sz="1345" dirty="0" smtClean="0"/>
          </a:p>
        </p:txBody>
      </p:sp>
      <p:sp>
        <p:nvSpPr>
          <p:cNvPr id="68" name="Elipse 67"/>
          <p:cNvSpPr/>
          <p:nvPr/>
        </p:nvSpPr>
        <p:spPr>
          <a:xfrm flipV="1">
            <a:off x="11906457" y="5005061"/>
            <a:ext cx="467680" cy="44413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1776" tIns="55888" rIns="111776" bIns="5588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 sz="2200"/>
          </a:p>
        </p:txBody>
      </p:sp>
      <p:pic>
        <p:nvPicPr>
          <p:cNvPr id="69" name="Imagen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5754" y="5515209"/>
            <a:ext cx="1616611" cy="935013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 rotWithShape="1">
          <a:blip r:embed="rId3"/>
          <a:srcRect t="31198"/>
          <a:stretch/>
        </p:blipFill>
        <p:spPr>
          <a:xfrm>
            <a:off x="518561" y="2017831"/>
            <a:ext cx="1344767" cy="630156"/>
          </a:xfrm>
          <a:prstGeom prst="rect">
            <a:avLst/>
          </a:prstGeom>
        </p:spPr>
      </p:pic>
      <p:sp>
        <p:nvSpPr>
          <p:cNvPr id="71" name="CuadroTexto 70"/>
          <p:cNvSpPr txBox="1"/>
          <p:nvPr/>
        </p:nvSpPr>
        <p:spPr>
          <a:xfrm>
            <a:off x="716437" y="183921"/>
            <a:ext cx="13423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RUTA NACIONAL PARA LA GESTIÓN DE CASOS QUE PRESENTAN DIFICULTADES EN LA GARANTÍA AL DERECHO DE LA EDUCAIÓN – DIRECCIÓN DE PROTECCIÓN 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1142518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dirty="0" smtClean="0"/>
              <a:t>NOTA: LA RUTA EMPIEZA CUANDO LAS BARRERAS NO SE HAN RESUELTO A TRAVÉS DE LOS </a:t>
            </a:r>
            <a:r>
              <a:rPr lang="es-CO" dirty="0" err="1" smtClean="0"/>
              <a:t>ACToS</a:t>
            </a:r>
            <a:r>
              <a:rPr lang="es-CO" dirty="0" smtClean="0"/>
              <a:t> ADMINISTRATIVOS DESARROLLADOS POR LAS AUTORIDADES ADMINISTRATIVAS </a:t>
            </a:r>
          </a:p>
          <a:p>
            <a:r>
              <a:rPr lang="es-CO" dirty="0" smtClean="0"/>
              <a:t>1. IDENTIFICACION DE CASOS. </a:t>
            </a:r>
          </a:p>
          <a:p>
            <a:r>
              <a:rPr lang="es-CO" dirty="0" smtClean="0"/>
              <a:t>2. ACCIONES ADELNATADAS POR LA AUTORIDAD ADMINISTRATIVA. </a:t>
            </a:r>
          </a:p>
          <a:p>
            <a:r>
              <a:rPr lang="es-CO" dirty="0" smtClean="0"/>
              <a:t>3. REMITIR CORREO CON LAS ACCIONES QUE NO SE HAN RESUELTO A ….</a:t>
            </a:r>
          </a:p>
          <a:p>
            <a:r>
              <a:rPr lang="es-CO" dirty="0"/>
              <a:t>Nota: Para la remisión de los casos se deben </a:t>
            </a:r>
            <a:r>
              <a:rPr lang="es-CO" dirty="0" smtClean="0"/>
              <a:t>enviar los soportes </a:t>
            </a:r>
            <a:r>
              <a:rPr lang="es-CO" dirty="0"/>
              <a:t>de las gestiones realizadas y que den cuenta que no se resolvió a través de las </a:t>
            </a:r>
            <a:r>
              <a:rPr lang="es-CO" dirty="0" smtClean="0"/>
              <a:t>mismas a los enlaces de educación a nivel nacional de la Subdirección de Responsabilidad Penal y Subdirección de Restablecimiento de Derechos. Dejar los correos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61385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44956" y="638915"/>
            <a:ext cx="7451725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rabicPeriod"/>
            </a:pPr>
            <a:r>
              <a:rPr lang="es-CO" dirty="0" smtClean="0"/>
              <a:t>La </a:t>
            </a:r>
            <a:r>
              <a:rPr lang="es-CO" dirty="0"/>
              <a:t>ruta inicia cuando a través de las acciones desarrolladas por las Autoridades Administrativas y Equipos Técnicos no se haya resuelto la barrera en el acceso al derecho a la </a:t>
            </a:r>
            <a:r>
              <a:rPr lang="es-CO" dirty="0" smtClean="0"/>
              <a:t>educación. </a:t>
            </a:r>
          </a:p>
          <a:p>
            <a:pPr marL="342900" indent="-342900">
              <a:buAutoNum type="arabicPeriod"/>
            </a:pPr>
            <a:r>
              <a:rPr lang="es-CO" dirty="0" smtClean="0"/>
              <a:t>Memorando</a:t>
            </a:r>
          </a:p>
          <a:p>
            <a:pPr marL="342900" indent="-342900">
              <a:buAutoNum type="arabicPeriod"/>
            </a:pPr>
            <a:r>
              <a:rPr lang="es-CO" dirty="0" smtClean="0"/>
              <a:t>Drive</a:t>
            </a:r>
          </a:p>
          <a:p>
            <a:pPr marL="342900" indent="-342900">
              <a:buAutoNum type="arabicPeriod"/>
            </a:pPr>
            <a:r>
              <a:rPr lang="es-CO" dirty="0" smtClean="0"/>
              <a:t>Seguimiento</a:t>
            </a:r>
          </a:p>
          <a:p>
            <a:pPr marL="342900" indent="-342900">
              <a:buAutoNum type="arabicPeriod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97860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22ECACD05B654AAEA4DE4180DA2F15" ma:contentTypeVersion="2" ma:contentTypeDescription="Create a new document." ma:contentTypeScope="" ma:versionID="b595469b1b718a67da6974fc785632b7">
  <xsd:schema xmlns:xsd="http://www.w3.org/2001/XMLSchema" xmlns:xs="http://www.w3.org/2001/XMLSchema" xmlns:p="http://schemas.microsoft.com/office/2006/metadata/properties" xmlns:ns1="http://schemas.microsoft.com/sharepoint/v3" xmlns:ns2="08854e9b-a207-42df-85c5-b126aef57344" targetNamespace="http://schemas.microsoft.com/office/2006/metadata/properties" ma:root="true" ma:fieldsID="91780386207c717439f8dae547233e1e" ns1:_="" ns2:_="">
    <xsd:import namespace="http://schemas.microsoft.com/sharepoint/v3"/>
    <xsd:import namespace="08854e9b-a207-42df-85c5-b126aef5734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854e9b-a207-42df-85c5-b126aef5734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24D3CEB-4875-428D-9AE7-996D77ED1EF4}"/>
</file>

<file path=customXml/itemProps2.xml><?xml version="1.0" encoding="utf-8"?>
<ds:datastoreItem xmlns:ds="http://schemas.openxmlformats.org/officeDocument/2006/customXml" ds:itemID="{63B64AB6-89AA-4580-8507-A4FE03F1626D}"/>
</file>

<file path=customXml/itemProps3.xml><?xml version="1.0" encoding="utf-8"?>
<ds:datastoreItem xmlns:ds="http://schemas.openxmlformats.org/officeDocument/2006/customXml" ds:itemID="{A848C32D-1F46-4CB2-8D63-823131646E8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</TotalTime>
  <Words>510</Words>
  <Application>Microsoft Office PowerPoint</Application>
  <PresentationFormat>Personalizado</PresentationFormat>
  <Paragraphs>97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Edna Johana Medina Barreto</dc:creator>
  <cp:lastModifiedBy>Edna Johana Medina Barreto</cp:lastModifiedBy>
  <cp:revision>23</cp:revision>
  <dcterms:created xsi:type="dcterms:W3CDTF">2025-05-15T14:14:55Z</dcterms:created>
  <dcterms:modified xsi:type="dcterms:W3CDTF">2025-05-19T13:05:22Z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0x0101002722ECACD05B654AAEA4DE4180DA2F15</vt:lpwstr>
  </property>
</Properties>
</file>